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Pacifico"/>
      <p:regular r:id="rId36"/>
    </p:embeddedFont>
    <p:embeddedFont>
      <p:font typeface="Alfa Slab On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AlfaSlabOne-regular.fntdata"/><Relationship Id="rId14" Type="http://schemas.openxmlformats.org/officeDocument/2006/relationships/slide" Target="slides/slide9.xml"/><Relationship Id="rId36" Type="http://schemas.openxmlformats.org/officeDocument/2006/relationships/font" Target="fonts/Pacific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0cbdc7c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0cbdc7c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0cbdc7c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0cbdc7c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c1722596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c1722596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546a930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546a930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5c1722596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5c1722596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546a930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46a930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through having them set up a small network using the the basics taught. Then have them ping the other computer from there and reach the outside network. Build Checklist for them to use for this. Keep them on packet tracer when done.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c172259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c172259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Dynamically assigning them and statically assigning them after they complete this.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0cbdc7c5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0cbdc7c5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Mainly Speak About Layers 1 through 5</a:t>
            </a:r>
            <a:endParaRPr/>
          </a:p>
          <a:p>
            <a:pPr indent="0" lvl="0" marL="0" rtl="0" algn="l">
              <a:spcBef>
                <a:spcPts val="0"/>
              </a:spcBef>
              <a:spcAft>
                <a:spcPts val="0"/>
              </a:spcAft>
              <a:buNone/>
            </a:pPr>
            <a:r>
              <a:rPr lang="en"/>
              <a:t>Physical - Cable</a:t>
            </a:r>
            <a:endParaRPr/>
          </a:p>
          <a:p>
            <a:pPr indent="0" lvl="0" marL="0" rtl="0" algn="l">
              <a:spcBef>
                <a:spcPts val="0"/>
              </a:spcBef>
              <a:spcAft>
                <a:spcPts val="0"/>
              </a:spcAft>
              <a:buNone/>
            </a:pPr>
            <a:r>
              <a:rPr lang="en"/>
              <a:t>Data link - LAN </a:t>
            </a:r>
            <a:r>
              <a:rPr lang="en"/>
              <a:t>Communication</a:t>
            </a:r>
            <a:r>
              <a:rPr lang="en"/>
              <a:t> and MAC Address</a:t>
            </a:r>
            <a:endParaRPr/>
          </a:p>
          <a:p>
            <a:pPr indent="0" lvl="0" marL="0" rtl="0" algn="l">
              <a:spcBef>
                <a:spcPts val="0"/>
              </a:spcBef>
              <a:spcAft>
                <a:spcPts val="0"/>
              </a:spcAft>
              <a:buNone/>
            </a:pPr>
            <a:r>
              <a:rPr lang="en"/>
              <a:t>Network - WAN </a:t>
            </a:r>
            <a:r>
              <a:rPr lang="en"/>
              <a:t>Communication</a:t>
            </a:r>
            <a:r>
              <a:rPr lang="en"/>
              <a:t> and IP Address</a:t>
            </a:r>
            <a:endParaRPr/>
          </a:p>
          <a:p>
            <a:pPr indent="0" lvl="0" marL="0" rtl="0" algn="l">
              <a:spcBef>
                <a:spcPts val="0"/>
              </a:spcBef>
              <a:spcAft>
                <a:spcPts val="0"/>
              </a:spcAft>
              <a:buNone/>
            </a:pPr>
            <a:r>
              <a:rPr lang="en"/>
              <a:t>Transport - Setting up Communication Channel</a:t>
            </a:r>
            <a:endParaRPr/>
          </a:p>
          <a:p>
            <a:pPr indent="0" lvl="0" marL="0" rtl="0" algn="l">
              <a:spcBef>
                <a:spcPts val="0"/>
              </a:spcBef>
              <a:spcAft>
                <a:spcPts val="0"/>
              </a:spcAft>
              <a:buNone/>
            </a:pPr>
            <a:r>
              <a:rPr lang="en"/>
              <a:t>Session - Stating what data will be </a:t>
            </a:r>
            <a:r>
              <a:rPr lang="en"/>
              <a:t>transferred</a:t>
            </a:r>
            <a:r>
              <a:rPr lang="en"/>
              <a:t> Port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46a930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546a930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5c1722596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5c1722596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5c1722596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5c1722596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5c1722596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5c1722596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5c1722596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5c1722596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546a9308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546a9308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46a9308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546a9308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the More Complex </a:t>
            </a:r>
            <a:r>
              <a:rPr lang="en"/>
              <a:t>Environment</a:t>
            </a:r>
            <a:r>
              <a:rPr lang="en"/>
              <a:t>. Based off firewall workshop but not firewall and put a hub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Pings across the network. Point out:</a:t>
            </a:r>
            <a:endParaRPr/>
          </a:p>
          <a:p>
            <a:pPr indent="-298450" lvl="0" marL="457200" rtl="0" algn="l">
              <a:spcBef>
                <a:spcPts val="0"/>
              </a:spcBef>
              <a:spcAft>
                <a:spcPts val="0"/>
              </a:spcAft>
              <a:buSzPts val="1100"/>
              <a:buChar char="●"/>
            </a:pPr>
            <a:r>
              <a:rPr lang="en"/>
              <a:t>ARP</a:t>
            </a:r>
            <a:endParaRPr/>
          </a:p>
          <a:p>
            <a:pPr indent="-298450" lvl="0" marL="457200" rtl="0" algn="l">
              <a:spcBef>
                <a:spcPts val="0"/>
              </a:spcBef>
              <a:spcAft>
                <a:spcPts val="0"/>
              </a:spcAft>
              <a:buSzPts val="1100"/>
              <a:buChar char="●"/>
            </a:pPr>
            <a:r>
              <a:rPr lang="en"/>
              <a:t>DNS</a:t>
            </a:r>
            <a:endParaRPr/>
          </a:p>
          <a:p>
            <a:pPr indent="-298450" lvl="0" marL="457200" rtl="0" algn="l">
              <a:spcBef>
                <a:spcPts val="0"/>
              </a:spcBef>
              <a:spcAft>
                <a:spcPts val="0"/>
              </a:spcAft>
              <a:buSzPts val="1100"/>
              <a:buChar char="●"/>
            </a:pPr>
            <a:r>
              <a:rPr lang="en"/>
              <a:t>Point out the network devices:</a:t>
            </a:r>
            <a:endParaRPr/>
          </a:p>
          <a:p>
            <a:pPr indent="-298450" lvl="1" marL="914400" rtl="0" algn="l">
              <a:spcBef>
                <a:spcPts val="0"/>
              </a:spcBef>
              <a:spcAft>
                <a:spcPts val="0"/>
              </a:spcAft>
              <a:buSzPts val="1100"/>
              <a:buChar char="○"/>
            </a:pPr>
            <a:r>
              <a:rPr lang="en"/>
              <a:t>Switch</a:t>
            </a:r>
            <a:endParaRPr/>
          </a:p>
          <a:p>
            <a:pPr indent="-298450" lvl="1" marL="914400" rtl="0" algn="l">
              <a:spcBef>
                <a:spcPts val="0"/>
              </a:spcBef>
              <a:spcAft>
                <a:spcPts val="0"/>
              </a:spcAft>
              <a:buSzPts val="1100"/>
              <a:buChar char="○"/>
            </a:pPr>
            <a:r>
              <a:rPr lang="en"/>
              <a:t>Router</a:t>
            </a:r>
            <a:endParaRPr/>
          </a:p>
          <a:p>
            <a:pPr indent="-298450" lvl="1" marL="914400" rtl="0" algn="l">
              <a:spcBef>
                <a:spcPts val="0"/>
              </a:spcBef>
              <a:spcAft>
                <a:spcPts val="0"/>
              </a:spcAft>
              <a:buSzPts val="1100"/>
              <a:buChar char="○"/>
            </a:pPr>
            <a:r>
              <a:rPr lang="en"/>
              <a:t>Hub</a:t>
            </a:r>
            <a:endParaRPr/>
          </a:p>
          <a:p>
            <a:pPr indent="-298450" lvl="1" marL="914400" rtl="0" algn="l">
              <a:spcBef>
                <a:spcPts val="0"/>
              </a:spcBef>
              <a:spcAft>
                <a:spcPts val="0"/>
              </a:spcAft>
              <a:buSzPts val="1100"/>
              <a:buChar char="○"/>
            </a:pPr>
            <a:r>
              <a:rPr lang="en"/>
              <a:t>Endpoints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546a9308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546a9308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5c1722596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5c1722596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5c172259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5c172259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5c1722596_4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5c1722596_4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c1722596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c1722596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5c1722596_1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c1722596_1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5c1722596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5c1722596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5c1722596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c1722596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5c1722596_4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5c1722596_4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c172259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5c172259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1" name="Shape 91"/>
        <p:cNvGrpSpPr/>
        <p:nvPr/>
      </p:nvGrpSpPr>
      <p:grpSpPr>
        <a:xfrm>
          <a:off x="0" y="0"/>
          <a:ext cx="0" cy="0"/>
          <a:chOff x="0" y="0"/>
          <a:chExt cx="0" cy="0"/>
        </a:xfrm>
      </p:grpSpPr>
      <p:sp>
        <p:nvSpPr>
          <p:cNvPr id="92" name="Google Shape;92;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gif"/><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5.png"/><Relationship Id="rId7"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20.png"/><Relationship Id="rId5"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5"/>
          <p:cNvSpPr txBox="1"/>
          <p:nvPr>
            <p:ph type="ctrTitle"/>
          </p:nvPr>
        </p:nvSpPr>
        <p:spPr>
          <a:xfrm>
            <a:off x="311708" y="1228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Cyber Defense Organization</a:t>
            </a:r>
            <a:endParaRPr/>
          </a:p>
        </p:txBody>
      </p:sp>
      <p:sp>
        <p:nvSpPr>
          <p:cNvPr id="102" name="Google Shape;102;p25"/>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Spring 2019 - Networking, A Functional Focus</a:t>
            </a:r>
            <a:endParaRPr/>
          </a:p>
        </p:txBody>
      </p:sp>
      <p:pic>
        <p:nvPicPr>
          <p:cNvPr id="103" name="Google Shape;103;p25"/>
          <p:cNvPicPr preferRelativeResize="0"/>
          <p:nvPr/>
        </p:nvPicPr>
        <p:blipFill>
          <a:blip r:embed="rId3">
            <a:alphaModFix/>
          </a:blip>
          <a:stretch>
            <a:fillRect/>
          </a:stretch>
        </p:blipFill>
        <p:spPr>
          <a:xfrm rot="-1395651">
            <a:off x="4761425" y="4219250"/>
            <a:ext cx="1139101" cy="1139101"/>
          </a:xfrm>
          <a:prstGeom prst="rect">
            <a:avLst/>
          </a:prstGeom>
          <a:noFill/>
          <a:ln>
            <a:noFill/>
          </a:ln>
        </p:spPr>
      </p:pic>
      <p:pic>
        <p:nvPicPr>
          <p:cNvPr id="104" name="Google Shape;104;p25"/>
          <p:cNvPicPr preferRelativeResize="0"/>
          <p:nvPr/>
        </p:nvPicPr>
        <p:blipFill>
          <a:blip r:embed="rId4">
            <a:alphaModFix/>
          </a:blip>
          <a:stretch>
            <a:fillRect/>
          </a:stretch>
        </p:blipFill>
        <p:spPr>
          <a:xfrm>
            <a:off x="3762054" y="2937825"/>
            <a:ext cx="1619885" cy="2052601"/>
          </a:xfrm>
          <a:prstGeom prst="rect">
            <a:avLst/>
          </a:prstGeom>
          <a:noFill/>
          <a:ln>
            <a:noFill/>
          </a:ln>
        </p:spPr>
      </p:pic>
      <p:sp>
        <p:nvSpPr>
          <p:cNvPr id="105" name="Google Shape;105;p25"/>
          <p:cNvSpPr txBox="1"/>
          <p:nvPr/>
        </p:nvSpPr>
        <p:spPr>
          <a:xfrm>
            <a:off x="148775" y="3627375"/>
            <a:ext cx="30324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PLEASE SIGN IN &gt;&gt;&gt;&gt;</a:t>
            </a:r>
            <a:endParaRPr>
              <a:latin typeface="Proxima Nova"/>
              <a:ea typeface="Proxima Nova"/>
              <a:cs typeface="Proxima Nova"/>
              <a:sym typeface="Proxima Nova"/>
            </a:endParaRPr>
          </a:p>
          <a:p>
            <a:pPr indent="0" lvl="0" marL="0" rtl="0" algn="l">
              <a:spcBef>
                <a:spcPts val="0"/>
              </a:spcBef>
              <a:spcAft>
                <a:spcPts val="0"/>
              </a:spcAft>
              <a:buNone/>
            </a:pPr>
            <a:r>
              <a:rPr b="1" lang="en" sz="1800">
                <a:latin typeface="Proxima Nova"/>
                <a:ea typeface="Proxima Nova"/>
                <a:cs typeface="Proxima Nova"/>
                <a:sym typeface="Proxima Nova"/>
              </a:rPr>
              <a:t>https://bit.ly/2I0fCRM</a:t>
            </a:r>
            <a:endParaRPr b="1"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65" name="Google Shape;16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Basics</a:t>
            </a:r>
            <a:endParaRPr/>
          </a:p>
          <a:p>
            <a:pPr indent="-342900" lvl="0" marL="457200" rtl="0" algn="l">
              <a:spcBef>
                <a:spcPts val="0"/>
              </a:spcBef>
              <a:spcAft>
                <a:spcPts val="0"/>
              </a:spcAft>
              <a:buSzPts val="1800"/>
              <a:buAutoNum type="arabicPeriod"/>
            </a:pPr>
            <a:r>
              <a:rPr lang="en"/>
              <a:t>OSI Model Understanding</a:t>
            </a:r>
            <a:endParaRPr/>
          </a:p>
          <a:p>
            <a:pPr indent="-342900" lvl="0" marL="457200" rtl="0" algn="l">
              <a:spcBef>
                <a:spcPts val="0"/>
              </a:spcBef>
              <a:spcAft>
                <a:spcPts val="0"/>
              </a:spcAft>
              <a:buSzPts val="1800"/>
              <a:buAutoNum type="arabicPeriod"/>
            </a:pPr>
            <a:r>
              <a:rPr lang="en"/>
              <a:t>Network Devices</a:t>
            </a:r>
            <a:endParaRPr/>
          </a:p>
          <a:p>
            <a:pPr indent="-342900" lvl="0" marL="457200" rtl="0" algn="l">
              <a:spcBef>
                <a:spcPts val="0"/>
              </a:spcBef>
              <a:spcAft>
                <a:spcPts val="0"/>
              </a:spcAft>
              <a:buSzPts val="1800"/>
              <a:buAutoNum type="arabicPeriod"/>
            </a:pPr>
            <a:r>
              <a:rPr lang="en"/>
              <a:t>Important Network Protocols</a:t>
            </a:r>
            <a:endParaRPr/>
          </a:p>
          <a:p>
            <a:pPr indent="-342900" lvl="0" marL="457200" rtl="0" algn="l">
              <a:spcBef>
                <a:spcPts val="0"/>
              </a:spcBef>
              <a:spcAft>
                <a:spcPts val="0"/>
              </a:spcAft>
              <a:buSzPts val="1800"/>
              <a:buAutoNum type="arabicPeriod"/>
            </a:pPr>
            <a:r>
              <a:rPr lang="en"/>
              <a:t>Network Errors</a:t>
            </a:r>
            <a:endParaRPr/>
          </a:p>
        </p:txBody>
      </p:sp>
      <p:pic>
        <p:nvPicPr>
          <p:cNvPr id="166" name="Google Shape;166;p34"/>
          <p:cNvPicPr preferRelativeResize="0"/>
          <p:nvPr/>
        </p:nvPicPr>
        <p:blipFill>
          <a:blip r:embed="rId3">
            <a:alphaModFix/>
          </a:blip>
          <a:stretch>
            <a:fillRect/>
          </a:stretch>
        </p:blipFill>
        <p:spPr>
          <a:xfrm>
            <a:off x="4546050" y="1060400"/>
            <a:ext cx="4286251" cy="302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(Question)</a:t>
            </a:r>
            <a:endParaRPr/>
          </a:p>
        </p:txBody>
      </p:sp>
      <p:sp>
        <p:nvSpPr>
          <p:cNvPr id="172" name="Google Shape;17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does a computer need on the network?</a:t>
            </a:r>
            <a:endParaRPr/>
          </a:p>
          <a:p>
            <a:pPr indent="-342900" lvl="0" marL="457200" rtl="0" algn="l">
              <a:spcBef>
                <a:spcPts val="0"/>
              </a:spcBef>
              <a:spcAft>
                <a:spcPts val="0"/>
              </a:spcAft>
              <a:buSzPts val="1800"/>
              <a:buChar char="●"/>
            </a:pPr>
            <a:r>
              <a:rPr lang="en"/>
              <a:t>A</a:t>
            </a:r>
            <a:r>
              <a:rPr lang="en"/>
              <a:t>nswers</a:t>
            </a:r>
            <a:endParaRPr/>
          </a:p>
          <a:p>
            <a:pPr indent="-317500" lvl="1" marL="914400" rtl="0" algn="l">
              <a:spcBef>
                <a:spcPts val="0"/>
              </a:spcBef>
              <a:spcAft>
                <a:spcPts val="0"/>
              </a:spcAft>
              <a:buSzPts val="1400"/>
              <a:buAutoNum type="alphaLcPeriod"/>
            </a:pPr>
            <a:r>
              <a:rPr lang="en"/>
              <a:t>IP Address</a:t>
            </a:r>
            <a:endParaRPr/>
          </a:p>
          <a:p>
            <a:pPr indent="-317500" lvl="1" marL="914400" rtl="0" algn="l">
              <a:spcBef>
                <a:spcPts val="0"/>
              </a:spcBef>
              <a:spcAft>
                <a:spcPts val="0"/>
              </a:spcAft>
              <a:buSzPts val="1400"/>
              <a:buAutoNum type="alphaLcPeriod"/>
            </a:pPr>
            <a:r>
              <a:rPr lang="en"/>
              <a:t>MAC Address</a:t>
            </a:r>
            <a:endParaRPr/>
          </a:p>
          <a:p>
            <a:pPr indent="-317500" lvl="1" marL="914400" rtl="0" algn="l">
              <a:spcBef>
                <a:spcPts val="0"/>
              </a:spcBef>
              <a:spcAft>
                <a:spcPts val="0"/>
              </a:spcAft>
              <a:buSzPts val="1400"/>
              <a:buAutoNum type="alphaLcPeriod"/>
            </a:pPr>
            <a:r>
              <a:rPr lang="en"/>
              <a:t>Subnet Mask</a:t>
            </a:r>
            <a:endParaRPr/>
          </a:p>
          <a:p>
            <a:pPr indent="-317500" lvl="1" marL="914400" rtl="0" algn="l">
              <a:spcBef>
                <a:spcPts val="0"/>
              </a:spcBef>
              <a:spcAft>
                <a:spcPts val="0"/>
              </a:spcAft>
              <a:buSzPts val="1400"/>
              <a:buAutoNum type="alphaLcPeriod"/>
            </a:pPr>
            <a:r>
              <a:rPr lang="en"/>
              <a:t>Default Gateway</a:t>
            </a:r>
            <a:endParaRPr/>
          </a:p>
        </p:txBody>
      </p:sp>
      <p:pic>
        <p:nvPicPr>
          <p:cNvPr id="173" name="Google Shape;173;p35"/>
          <p:cNvPicPr preferRelativeResize="0"/>
          <p:nvPr/>
        </p:nvPicPr>
        <p:blipFill>
          <a:blip r:embed="rId3">
            <a:alphaModFix/>
          </a:blip>
          <a:stretch>
            <a:fillRect/>
          </a:stretch>
        </p:blipFill>
        <p:spPr>
          <a:xfrm>
            <a:off x="4309001" y="1296314"/>
            <a:ext cx="4191126" cy="299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8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800"/>
                                        <p:tgtEl>
                                          <p:spTgt spid="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800"/>
                                        <p:tgtEl>
                                          <p:spTgt spid="1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Effect filter="fade" transition="in">
                                      <p:cBhvr>
                                        <p:cTn dur="800"/>
                                        <p:tgtEl>
                                          <p:spTgt spid="1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Effect filter="fade" transition="in">
                                      <p:cBhvr>
                                        <p:cTn dur="800"/>
                                        <p:tgtEl>
                                          <p:spTgt spid="1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animEffect filter="fade" transition="in">
                                      <p:cBhvr>
                                        <p:cTn dur="800"/>
                                        <p:tgtEl>
                                          <p:spTgt spid="17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(Abbreviations)</a:t>
            </a:r>
            <a:endParaRPr/>
          </a:p>
        </p:txBody>
      </p:sp>
      <p:sp>
        <p:nvSpPr>
          <p:cNvPr id="179" name="Google Shape;17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LAN (Local Area Network)</a:t>
            </a:r>
            <a:endParaRPr/>
          </a:p>
          <a:p>
            <a:pPr indent="-317500" lvl="1" marL="914400" rtl="0" algn="l">
              <a:spcBef>
                <a:spcPts val="0"/>
              </a:spcBef>
              <a:spcAft>
                <a:spcPts val="0"/>
              </a:spcAft>
              <a:buSzPts val="1400"/>
              <a:buChar char="○"/>
            </a:pPr>
            <a:r>
              <a:rPr lang="en"/>
              <a:t>Where you are sitting now</a:t>
            </a:r>
            <a:endParaRPr/>
          </a:p>
          <a:p>
            <a:pPr indent="-342900" lvl="0" marL="457200" rtl="0" algn="l">
              <a:spcBef>
                <a:spcPts val="0"/>
              </a:spcBef>
              <a:spcAft>
                <a:spcPts val="0"/>
              </a:spcAft>
              <a:buSzPts val="1800"/>
              <a:buChar char="●"/>
            </a:pPr>
            <a:r>
              <a:rPr lang="en"/>
              <a:t>WAN (Wide Area Network)</a:t>
            </a:r>
            <a:endParaRPr/>
          </a:p>
          <a:p>
            <a:pPr indent="-317500" lvl="1" marL="914400" rtl="0" algn="l">
              <a:spcBef>
                <a:spcPts val="0"/>
              </a:spcBef>
              <a:spcAft>
                <a:spcPts val="0"/>
              </a:spcAft>
              <a:buSzPts val="1400"/>
              <a:buChar char="○"/>
            </a:pPr>
            <a:r>
              <a:rPr lang="en"/>
              <a:t>Internet</a:t>
            </a:r>
            <a:endParaRPr/>
          </a:p>
        </p:txBody>
      </p:sp>
      <p:pic>
        <p:nvPicPr>
          <p:cNvPr id="180" name="Google Shape;180;p36"/>
          <p:cNvPicPr preferRelativeResize="0"/>
          <p:nvPr/>
        </p:nvPicPr>
        <p:blipFill>
          <a:blip r:embed="rId3">
            <a:alphaModFix/>
          </a:blip>
          <a:stretch>
            <a:fillRect/>
          </a:stretch>
        </p:blipFill>
        <p:spPr>
          <a:xfrm>
            <a:off x="4627000" y="1841053"/>
            <a:ext cx="4205300" cy="1614750"/>
          </a:xfrm>
          <a:prstGeom prst="rect">
            <a:avLst/>
          </a:prstGeom>
          <a:noFill/>
          <a:ln>
            <a:noFill/>
          </a:ln>
        </p:spPr>
      </p:pic>
      <p:sp>
        <p:nvSpPr>
          <p:cNvPr id="181" name="Google Shape;181;p36"/>
          <p:cNvSpPr txBox="1"/>
          <p:nvPr/>
        </p:nvSpPr>
        <p:spPr>
          <a:xfrm rot="1372768">
            <a:off x="6160742" y="895510"/>
            <a:ext cx="2220715" cy="6590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acifico"/>
                <a:ea typeface="Pacifico"/>
                <a:cs typeface="Pacifico"/>
                <a:sym typeface="Pacifico"/>
              </a:rPr>
              <a:t>Damn IT!</a:t>
            </a:r>
            <a:endParaRPr b="1" sz="1800">
              <a:solidFill>
                <a:schemeClr val="accent3"/>
              </a:solidFill>
              <a:latin typeface="Pacifico"/>
              <a:ea typeface="Pacifico"/>
              <a:cs typeface="Pacifico"/>
              <a:sym typeface="Pacific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(Cont.)</a:t>
            </a:r>
            <a:endParaRPr/>
          </a:p>
        </p:txBody>
      </p:sp>
      <p:sp>
        <p:nvSpPr>
          <p:cNvPr id="187" name="Google Shape;187;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IP Address</a:t>
            </a:r>
            <a:endParaRPr b="1"/>
          </a:p>
          <a:p>
            <a:pPr indent="-317500" lvl="0" marL="457200" rtl="0" algn="l">
              <a:spcBef>
                <a:spcPts val="1600"/>
              </a:spcBef>
              <a:spcAft>
                <a:spcPts val="0"/>
              </a:spcAft>
              <a:buSzPts val="1400"/>
              <a:buChar char="●"/>
            </a:pPr>
            <a:r>
              <a:rPr lang="en"/>
              <a:t>Address of the Computer within its network</a:t>
            </a:r>
            <a:endParaRPr/>
          </a:p>
          <a:p>
            <a:pPr indent="-317500" lvl="0" marL="457200" rtl="0" algn="l">
              <a:spcBef>
                <a:spcPts val="0"/>
              </a:spcBef>
              <a:spcAft>
                <a:spcPts val="0"/>
              </a:spcAft>
              <a:buSzPts val="1400"/>
              <a:buChar char="●"/>
            </a:pPr>
            <a:r>
              <a:rPr lang="en"/>
              <a:t>“Home Address”</a:t>
            </a:r>
            <a:endParaRPr/>
          </a:p>
          <a:p>
            <a:pPr indent="-317500" lvl="0" marL="457200" rtl="0" algn="l">
              <a:spcBef>
                <a:spcPts val="0"/>
              </a:spcBef>
              <a:spcAft>
                <a:spcPts val="0"/>
              </a:spcAft>
              <a:buSzPts val="1400"/>
              <a:buChar char="●"/>
            </a:pPr>
            <a:r>
              <a:rPr lang="en"/>
              <a:t>Ex: 192.168.1.124</a:t>
            </a:r>
            <a:endParaRPr/>
          </a:p>
          <a:p>
            <a:pPr indent="0" lvl="0" marL="0" rtl="0" algn="l">
              <a:spcBef>
                <a:spcPts val="1600"/>
              </a:spcBef>
              <a:spcAft>
                <a:spcPts val="0"/>
              </a:spcAft>
              <a:buNone/>
            </a:pPr>
            <a:r>
              <a:rPr b="1" lang="en"/>
              <a:t>Subnet Mask</a:t>
            </a:r>
            <a:endParaRPr b="1"/>
          </a:p>
          <a:p>
            <a:pPr indent="-317500" lvl="0" marL="457200" rtl="0" algn="l">
              <a:spcBef>
                <a:spcPts val="1600"/>
              </a:spcBef>
              <a:spcAft>
                <a:spcPts val="0"/>
              </a:spcAft>
              <a:buSzPts val="1400"/>
              <a:buChar char="●"/>
            </a:pPr>
            <a:r>
              <a:rPr lang="en"/>
              <a:t>Defines what network you are apart of</a:t>
            </a:r>
            <a:endParaRPr/>
          </a:p>
          <a:p>
            <a:pPr indent="-317500" lvl="0" marL="457200" rtl="0" algn="l">
              <a:spcBef>
                <a:spcPts val="0"/>
              </a:spcBef>
              <a:spcAft>
                <a:spcPts val="0"/>
              </a:spcAft>
              <a:buSzPts val="1400"/>
              <a:buChar char="●"/>
            </a:pPr>
            <a:r>
              <a:rPr lang="en"/>
              <a:t>“Zip Code”</a:t>
            </a:r>
            <a:endParaRPr/>
          </a:p>
          <a:p>
            <a:pPr indent="-317500" lvl="0" marL="457200" rtl="0" algn="l">
              <a:spcBef>
                <a:spcPts val="0"/>
              </a:spcBef>
              <a:spcAft>
                <a:spcPts val="0"/>
              </a:spcAft>
              <a:buSzPts val="1400"/>
              <a:buChar char="●"/>
            </a:pPr>
            <a:r>
              <a:rPr lang="en"/>
              <a:t>Ex: 255.255.255.0</a:t>
            </a:r>
            <a:endParaRPr/>
          </a:p>
        </p:txBody>
      </p:sp>
      <p:sp>
        <p:nvSpPr>
          <p:cNvPr id="188" name="Google Shape;188;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MAC Address</a:t>
            </a:r>
            <a:endParaRPr b="1"/>
          </a:p>
          <a:p>
            <a:pPr indent="-317500" lvl="0" marL="457200" rtl="0" algn="l">
              <a:spcBef>
                <a:spcPts val="1600"/>
              </a:spcBef>
              <a:spcAft>
                <a:spcPts val="0"/>
              </a:spcAft>
              <a:buSzPts val="1400"/>
              <a:buChar char="●"/>
            </a:pPr>
            <a:r>
              <a:rPr lang="en"/>
              <a:t>Physical address of the device</a:t>
            </a:r>
            <a:endParaRPr/>
          </a:p>
          <a:p>
            <a:pPr indent="-317500" lvl="0" marL="457200" rtl="0" algn="l">
              <a:spcBef>
                <a:spcPts val="0"/>
              </a:spcBef>
              <a:spcAft>
                <a:spcPts val="0"/>
              </a:spcAft>
              <a:buSzPts val="1400"/>
              <a:buChar char="●"/>
            </a:pPr>
            <a:r>
              <a:rPr lang="en"/>
              <a:t>Given when created in factory</a:t>
            </a:r>
            <a:endParaRPr/>
          </a:p>
          <a:p>
            <a:pPr indent="-317500" lvl="0" marL="457200" rtl="0" algn="l">
              <a:spcBef>
                <a:spcPts val="0"/>
              </a:spcBef>
              <a:spcAft>
                <a:spcPts val="0"/>
              </a:spcAft>
              <a:buSzPts val="1400"/>
              <a:buChar char="●"/>
            </a:pPr>
            <a:r>
              <a:rPr lang="en"/>
              <a:t>“Social </a:t>
            </a:r>
            <a:r>
              <a:rPr lang="en"/>
              <a:t>Security</a:t>
            </a:r>
            <a:r>
              <a:rPr lang="en"/>
              <a:t> Number”</a:t>
            </a:r>
            <a:endParaRPr/>
          </a:p>
          <a:p>
            <a:pPr indent="-317500" lvl="0" marL="457200" rtl="0" algn="l">
              <a:spcBef>
                <a:spcPts val="0"/>
              </a:spcBef>
              <a:spcAft>
                <a:spcPts val="0"/>
              </a:spcAft>
              <a:buSzPts val="1400"/>
              <a:buChar char="●"/>
            </a:pPr>
            <a:r>
              <a:rPr lang="en"/>
              <a:t>Ex: </a:t>
            </a:r>
            <a:r>
              <a:rPr lang="en"/>
              <a:t>00-14-22-01-23-45</a:t>
            </a:r>
            <a:endParaRPr/>
          </a:p>
          <a:p>
            <a:pPr indent="0" lvl="0" marL="0" rtl="0" algn="l">
              <a:spcBef>
                <a:spcPts val="1600"/>
              </a:spcBef>
              <a:spcAft>
                <a:spcPts val="0"/>
              </a:spcAft>
              <a:buNone/>
            </a:pPr>
            <a:r>
              <a:rPr b="1" lang="en"/>
              <a:t>Default Gateway</a:t>
            </a:r>
            <a:endParaRPr b="1"/>
          </a:p>
          <a:p>
            <a:pPr indent="-317500" lvl="0" marL="457200" rtl="0" algn="l">
              <a:spcBef>
                <a:spcPts val="1600"/>
              </a:spcBef>
              <a:spcAft>
                <a:spcPts val="0"/>
              </a:spcAft>
              <a:buSzPts val="1400"/>
              <a:buChar char="●"/>
            </a:pPr>
            <a:r>
              <a:rPr lang="en"/>
              <a:t>Exit point of the network, Connection to the internet</a:t>
            </a:r>
            <a:endParaRPr/>
          </a:p>
          <a:p>
            <a:pPr indent="-317500" lvl="0" marL="457200" rtl="0" algn="l">
              <a:spcBef>
                <a:spcPts val="0"/>
              </a:spcBef>
              <a:spcAft>
                <a:spcPts val="0"/>
              </a:spcAft>
              <a:buSzPts val="1400"/>
              <a:buChar char="●"/>
            </a:pPr>
            <a:r>
              <a:rPr lang="en"/>
              <a:t>“Post Office”</a:t>
            </a:r>
            <a:endParaRPr/>
          </a:p>
          <a:p>
            <a:pPr indent="-317500" lvl="0" marL="457200" rtl="0" algn="l">
              <a:spcBef>
                <a:spcPts val="0"/>
              </a:spcBef>
              <a:spcAft>
                <a:spcPts val="0"/>
              </a:spcAft>
              <a:buSzPts val="1400"/>
              <a:buChar char="●"/>
            </a:pPr>
            <a:r>
              <a:rPr lang="en"/>
              <a:t>Ex: 192.168.1.1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Windows Example</a:t>
            </a:r>
            <a:endParaRPr/>
          </a:p>
        </p:txBody>
      </p:sp>
      <p:pic>
        <p:nvPicPr>
          <p:cNvPr id="194" name="Google Shape;194;p38"/>
          <p:cNvPicPr preferRelativeResize="0"/>
          <p:nvPr/>
        </p:nvPicPr>
        <p:blipFill>
          <a:blip r:embed="rId3">
            <a:alphaModFix/>
          </a:blip>
          <a:stretch>
            <a:fillRect/>
          </a:stretch>
        </p:blipFill>
        <p:spPr>
          <a:xfrm>
            <a:off x="0" y="1322525"/>
            <a:ext cx="5681624" cy="3820975"/>
          </a:xfrm>
          <a:prstGeom prst="rect">
            <a:avLst/>
          </a:prstGeom>
          <a:noFill/>
          <a:ln>
            <a:noFill/>
          </a:ln>
        </p:spPr>
      </p:pic>
      <p:sp>
        <p:nvSpPr>
          <p:cNvPr id="195" name="Google Shape;195;p38"/>
          <p:cNvSpPr txBox="1"/>
          <p:nvPr/>
        </p:nvSpPr>
        <p:spPr>
          <a:xfrm>
            <a:off x="5808550" y="1372550"/>
            <a:ext cx="3091800" cy="3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Where are: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IP Address?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Subnet Mask?</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MAC Address?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Gateway</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2212300" y="-1145325"/>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Go to Packet Tracer!</a:t>
            </a:r>
            <a:endParaRPr/>
          </a:p>
        </p:txBody>
      </p:sp>
      <p:pic>
        <p:nvPicPr>
          <p:cNvPr id="201" name="Google Shape;201;p39"/>
          <p:cNvPicPr preferRelativeResize="0"/>
          <p:nvPr/>
        </p:nvPicPr>
        <p:blipFill>
          <a:blip r:embed="rId3">
            <a:alphaModFix/>
          </a:blip>
          <a:stretch>
            <a:fillRect/>
          </a:stretch>
        </p:blipFill>
        <p:spPr>
          <a:xfrm>
            <a:off x="687750" y="1988825"/>
            <a:ext cx="2665149" cy="2665149"/>
          </a:xfrm>
          <a:prstGeom prst="rect">
            <a:avLst/>
          </a:prstGeom>
          <a:noFill/>
          <a:ln>
            <a:noFill/>
          </a:ln>
        </p:spPr>
      </p:pic>
      <p:sp>
        <p:nvSpPr>
          <p:cNvPr id="202" name="Google Shape;202;p39"/>
          <p:cNvSpPr txBox="1"/>
          <p:nvPr>
            <p:ph type="title"/>
          </p:nvPr>
        </p:nvSpPr>
        <p:spPr>
          <a:xfrm>
            <a:off x="4048550" y="2688475"/>
            <a:ext cx="3783300" cy="120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https://tinyurl.com/2019NetworkingCDOWorkshop</a:t>
            </a:r>
            <a:endParaRPr sz="18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descr="See the source image" id="207" name="Google Shape;207;p40"/>
          <p:cNvPicPr preferRelativeResize="0"/>
          <p:nvPr/>
        </p:nvPicPr>
        <p:blipFill>
          <a:blip r:embed="rId3">
            <a:alphaModFix/>
          </a:blip>
          <a:stretch>
            <a:fillRect/>
          </a:stretch>
        </p:blipFill>
        <p:spPr>
          <a:xfrm>
            <a:off x="2292675" y="1864250"/>
            <a:ext cx="3285975" cy="2716500"/>
          </a:xfrm>
          <a:prstGeom prst="rect">
            <a:avLst/>
          </a:prstGeom>
          <a:noFill/>
          <a:ln>
            <a:noFill/>
          </a:ln>
        </p:spPr>
      </p:pic>
      <p:sp>
        <p:nvSpPr>
          <p:cNvPr id="208" name="Google Shape;208;p40"/>
          <p:cNvSpPr txBox="1"/>
          <p:nvPr>
            <p:ph idx="1" type="body"/>
          </p:nvPr>
        </p:nvSpPr>
        <p:spPr>
          <a:xfrm>
            <a:off x="243025" y="11643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Alfa Slab One"/>
                <a:ea typeface="Alfa Slab One"/>
                <a:cs typeface="Alfa Slab One"/>
                <a:sym typeface="Alfa Slab One"/>
              </a:rPr>
              <a:t>HeadQuarters</a:t>
            </a:r>
            <a:endParaRPr sz="2400">
              <a:solidFill>
                <a:schemeClr val="accent3"/>
              </a:solidFill>
              <a:latin typeface="Alfa Slab One"/>
              <a:ea typeface="Alfa Slab One"/>
              <a:cs typeface="Alfa Slab One"/>
              <a:sym typeface="Alfa Slab One"/>
            </a:endParaRPr>
          </a:p>
          <a:p>
            <a:pPr indent="-317500" lvl="0" marL="457200" marR="0" rtl="0" algn="l">
              <a:lnSpc>
                <a:spcPct val="115000"/>
              </a:lnSpc>
              <a:spcBef>
                <a:spcPts val="1600"/>
              </a:spcBef>
              <a:spcAft>
                <a:spcPts val="0"/>
              </a:spcAft>
              <a:buSzPts val="1400"/>
              <a:buChar char="●"/>
            </a:pPr>
            <a:r>
              <a:rPr lang="en"/>
              <a:t>Default Gateway: 192.168.1.1</a:t>
            </a:r>
            <a:endParaRPr/>
          </a:p>
          <a:p>
            <a:pPr indent="-317500" lvl="0" marL="457200" marR="0" rtl="0" algn="l">
              <a:lnSpc>
                <a:spcPct val="115000"/>
              </a:lnSpc>
              <a:spcBef>
                <a:spcPts val="0"/>
              </a:spcBef>
              <a:spcAft>
                <a:spcPts val="0"/>
              </a:spcAft>
              <a:buSzPts val="1400"/>
              <a:buChar char="●"/>
            </a:pPr>
            <a:r>
              <a:rPr lang="en"/>
              <a:t>Subnet Mask: 255.255.255.0</a:t>
            </a:r>
            <a:endParaRPr/>
          </a:p>
          <a:p>
            <a:pPr indent="-317500" lvl="0" marL="457200" marR="0" rtl="0" algn="l">
              <a:lnSpc>
                <a:spcPct val="115000"/>
              </a:lnSpc>
              <a:spcBef>
                <a:spcPts val="0"/>
              </a:spcBef>
              <a:spcAft>
                <a:spcPts val="0"/>
              </a:spcAft>
              <a:buSzPts val="1400"/>
              <a:buChar char="●"/>
            </a:pPr>
            <a:r>
              <a:rPr lang="en"/>
              <a:t>DNS Server: 192.168.1.100</a:t>
            </a:r>
            <a:endParaRPr/>
          </a:p>
        </p:txBody>
      </p:sp>
      <p:sp>
        <p:nvSpPr>
          <p:cNvPr id="209" name="Google Shape;209;p40"/>
          <p:cNvSpPr txBox="1"/>
          <p:nvPr>
            <p:ph idx="2" type="body"/>
          </p:nvPr>
        </p:nvSpPr>
        <p:spPr>
          <a:xfrm>
            <a:off x="4858150" y="11643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Alfa Slab One"/>
                <a:ea typeface="Alfa Slab One"/>
                <a:cs typeface="Alfa Slab One"/>
                <a:sym typeface="Alfa Slab One"/>
              </a:rPr>
              <a:t>Remote Office</a:t>
            </a:r>
            <a:endParaRPr sz="2400">
              <a:solidFill>
                <a:schemeClr val="accent3"/>
              </a:solidFill>
              <a:latin typeface="Alfa Slab One"/>
              <a:ea typeface="Alfa Slab One"/>
              <a:cs typeface="Alfa Slab One"/>
              <a:sym typeface="Alfa Slab One"/>
            </a:endParaRPr>
          </a:p>
          <a:p>
            <a:pPr indent="-317500" lvl="0" marL="457200" rtl="0" algn="l">
              <a:spcBef>
                <a:spcPts val="1600"/>
              </a:spcBef>
              <a:spcAft>
                <a:spcPts val="0"/>
              </a:spcAft>
              <a:buSzPts val="1400"/>
              <a:buChar char="●"/>
            </a:pPr>
            <a:r>
              <a:rPr lang="en"/>
              <a:t>Default Gateway: 172.16.3.1</a:t>
            </a:r>
            <a:endParaRPr/>
          </a:p>
          <a:p>
            <a:pPr indent="-317500" lvl="0" marL="457200" rtl="0" algn="l">
              <a:spcBef>
                <a:spcPts val="0"/>
              </a:spcBef>
              <a:spcAft>
                <a:spcPts val="0"/>
              </a:spcAft>
              <a:buSzPts val="1400"/>
              <a:buChar char="●"/>
            </a:pPr>
            <a:r>
              <a:rPr lang="en"/>
              <a:t>Subnet Mask: 255.255.255.0</a:t>
            </a:r>
            <a:endParaRPr/>
          </a:p>
          <a:p>
            <a:pPr indent="-317500" lvl="0" marL="457200" rtl="0" algn="l">
              <a:spcBef>
                <a:spcPts val="0"/>
              </a:spcBef>
              <a:spcAft>
                <a:spcPts val="0"/>
              </a:spcAft>
              <a:buSzPts val="1400"/>
              <a:buChar char="●"/>
            </a:pPr>
            <a:r>
              <a:rPr lang="en"/>
              <a:t>DNS Server: 192.168.1.100</a:t>
            </a:r>
            <a:endParaRPr sz="2400">
              <a:solidFill>
                <a:schemeClr val="accent3"/>
              </a:solidFill>
              <a:latin typeface="Alfa Slab One"/>
              <a:ea typeface="Alfa Slab One"/>
              <a:cs typeface="Alfa Slab One"/>
              <a:sym typeface="Alfa Slab One"/>
            </a:endParaRPr>
          </a:p>
        </p:txBody>
      </p:sp>
      <p:sp>
        <p:nvSpPr>
          <p:cNvPr id="210" name="Google Shape;210;p40"/>
          <p:cNvSpPr txBox="1"/>
          <p:nvPr/>
        </p:nvSpPr>
        <p:spPr>
          <a:xfrm>
            <a:off x="1017025" y="286650"/>
            <a:ext cx="71958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3"/>
                </a:solidFill>
                <a:latin typeface="Alfa Slab One"/>
                <a:ea typeface="Alfa Slab One"/>
                <a:cs typeface="Alfa Slab One"/>
                <a:sym typeface="Alfa Slab One"/>
              </a:rPr>
              <a:t>Important Info for Hands on</a:t>
            </a:r>
            <a:endParaRPr sz="2400">
              <a:solidFill>
                <a:schemeClr val="accent3"/>
              </a:solidFill>
              <a:latin typeface="Alfa Slab One"/>
              <a:ea typeface="Alfa Slab One"/>
              <a:cs typeface="Alfa Slab One"/>
              <a:sym typeface="Alfa Slab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OSI Model &amp; Packets</a:t>
            </a:r>
            <a:endParaRPr/>
          </a:p>
        </p:txBody>
      </p:sp>
      <p:pic>
        <p:nvPicPr>
          <p:cNvPr id="216" name="Google Shape;216;p41"/>
          <p:cNvPicPr preferRelativeResize="0"/>
          <p:nvPr/>
        </p:nvPicPr>
        <p:blipFill>
          <a:blip r:embed="rId3">
            <a:alphaModFix/>
          </a:blip>
          <a:stretch>
            <a:fillRect/>
          </a:stretch>
        </p:blipFill>
        <p:spPr>
          <a:xfrm>
            <a:off x="469960" y="1017725"/>
            <a:ext cx="5567844" cy="3991026"/>
          </a:xfrm>
          <a:prstGeom prst="rect">
            <a:avLst/>
          </a:prstGeom>
          <a:noFill/>
          <a:ln>
            <a:noFill/>
          </a:ln>
        </p:spPr>
      </p:pic>
      <p:sp>
        <p:nvSpPr>
          <p:cNvPr id="217" name="Google Shape;217;p41"/>
          <p:cNvSpPr txBox="1"/>
          <p:nvPr/>
        </p:nvSpPr>
        <p:spPr>
          <a:xfrm>
            <a:off x="6587625" y="1404575"/>
            <a:ext cx="22446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Encapsulation</a:t>
            </a:r>
            <a:endParaRPr b="1" sz="24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Devices</a:t>
            </a:r>
            <a:endParaRPr/>
          </a:p>
        </p:txBody>
      </p:sp>
      <p:sp>
        <p:nvSpPr>
          <p:cNvPr id="223" name="Google Shape;223;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Switch</a:t>
            </a:r>
            <a:endParaRPr b="1"/>
          </a:p>
          <a:p>
            <a:pPr indent="-304800" lvl="1" marL="914400" rtl="0" algn="l">
              <a:spcBef>
                <a:spcPts val="0"/>
              </a:spcBef>
              <a:spcAft>
                <a:spcPts val="0"/>
              </a:spcAft>
              <a:buSzPts val="1200"/>
              <a:buAutoNum type="alphaLcPeriod"/>
            </a:pPr>
            <a:r>
              <a:rPr lang="en"/>
              <a:t>Layer 2 device</a:t>
            </a:r>
            <a:endParaRPr/>
          </a:p>
          <a:p>
            <a:pPr indent="-304800" lvl="1" marL="914400" rtl="0" algn="l">
              <a:spcBef>
                <a:spcPts val="0"/>
              </a:spcBef>
              <a:spcAft>
                <a:spcPts val="0"/>
              </a:spcAft>
              <a:buSzPts val="1200"/>
              <a:buAutoNum type="alphaLcPeriod"/>
            </a:pPr>
            <a:r>
              <a:rPr lang="en"/>
              <a:t>Uses Destination MAC Address of the Packet Sent </a:t>
            </a:r>
            <a:endParaRPr/>
          </a:p>
          <a:p>
            <a:pPr indent="-304800" lvl="1" marL="914400" rtl="0" algn="l">
              <a:spcBef>
                <a:spcPts val="0"/>
              </a:spcBef>
              <a:spcAft>
                <a:spcPts val="0"/>
              </a:spcAft>
              <a:buSzPts val="1200"/>
              <a:buAutoNum type="alphaLcPeriod"/>
            </a:pPr>
            <a:r>
              <a:rPr lang="en"/>
              <a:t>Uses a MAC table</a:t>
            </a:r>
            <a:endParaRPr/>
          </a:p>
          <a:p>
            <a:pPr indent="-304800" lvl="2" marL="1371600" rtl="0" algn="l">
              <a:spcBef>
                <a:spcPts val="0"/>
              </a:spcBef>
              <a:spcAft>
                <a:spcPts val="0"/>
              </a:spcAft>
              <a:buSzPts val="1200"/>
              <a:buAutoNum type="romanLcPeriod"/>
            </a:pPr>
            <a:r>
              <a:rPr lang="en"/>
              <a:t>Maps the MAC Address of the computer to the port it is </a:t>
            </a:r>
            <a:r>
              <a:rPr lang="en"/>
              <a:t>connected</a:t>
            </a:r>
            <a:r>
              <a:rPr lang="en"/>
              <a:t> on</a:t>
            </a:r>
            <a:endParaRPr/>
          </a:p>
          <a:p>
            <a:pPr indent="-317500" lvl="0" marL="457200" rtl="0" algn="l">
              <a:spcBef>
                <a:spcPts val="0"/>
              </a:spcBef>
              <a:spcAft>
                <a:spcPts val="0"/>
              </a:spcAft>
              <a:buSzPts val="1400"/>
              <a:buAutoNum type="arabicPeriod"/>
            </a:pPr>
            <a:r>
              <a:rPr b="1" lang="en"/>
              <a:t>Hubs</a:t>
            </a:r>
            <a:endParaRPr b="1"/>
          </a:p>
          <a:p>
            <a:pPr indent="-304800" lvl="1" marL="914400" rtl="0" algn="l">
              <a:spcBef>
                <a:spcPts val="0"/>
              </a:spcBef>
              <a:spcAft>
                <a:spcPts val="0"/>
              </a:spcAft>
              <a:buSzPts val="1200"/>
              <a:buAutoNum type="alphaLcPeriod"/>
            </a:pPr>
            <a:r>
              <a:rPr lang="en"/>
              <a:t>Layer 1 Device</a:t>
            </a:r>
            <a:endParaRPr/>
          </a:p>
          <a:p>
            <a:pPr indent="-304800" lvl="1" marL="914400" rtl="0" algn="l">
              <a:spcBef>
                <a:spcPts val="0"/>
              </a:spcBef>
              <a:spcAft>
                <a:spcPts val="0"/>
              </a:spcAft>
              <a:buSzPts val="1200"/>
              <a:buAutoNum type="alphaLcPeriod"/>
            </a:pPr>
            <a:r>
              <a:rPr lang="en"/>
              <a:t>Takes the packet sent, Shoves out all ports except the one sent on</a:t>
            </a:r>
            <a:endParaRPr/>
          </a:p>
        </p:txBody>
      </p:sp>
      <p:sp>
        <p:nvSpPr>
          <p:cNvPr id="224" name="Google Shape;224;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3"/>
            </a:pPr>
            <a:r>
              <a:rPr b="1" lang="en"/>
              <a:t>Routers</a:t>
            </a:r>
            <a:endParaRPr b="1"/>
          </a:p>
          <a:p>
            <a:pPr indent="-304800" lvl="1" marL="914400" rtl="0" algn="l">
              <a:spcBef>
                <a:spcPts val="0"/>
              </a:spcBef>
              <a:spcAft>
                <a:spcPts val="0"/>
              </a:spcAft>
              <a:buSzPts val="1200"/>
              <a:buAutoNum type="alphaLcPeriod"/>
            </a:pPr>
            <a:r>
              <a:rPr lang="en"/>
              <a:t>Layer 3 Device</a:t>
            </a:r>
            <a:endParaRPr/>
          </a:p>
          <a:p>
            <a:pPr indent="-304800" lvl="1" marL="914400" rtl="0" algn="l">
              <a:spcBef>
                <a:spcPts val="0"/>
              </a:spcBef>
              <a:spcAft>
                <a:spcPts val="0"/>
              </a:spcAft>
              <a:buSzPts val="1200"/>
              <a:buAutoNum type="alphaLcPeriod"/>
            </a:pPr>
            <a:r>
              <a:rPr lang="en"/>
              <a:t>Holds Default Gateway</a:t>
            </a:r>
            <a:endParaRPr/>
          </a:p>
          <a:p>
            <a:pPr indent="-304800" lvl="1" marL="914400" rtl="0" algn="l">
              <a:spcBef>
                <a:spcPts val="0"/>
              </a:spcBef>
              <a:spcAft>
                <a:spcPts val="0"/>
              </a:spcAft>
              <a:buSzPts val="1200"/>
              <a:buAutoNum type="alphaLcPeriod"/>
            </a:pPr>
            <a:r>
              <a:rPr lang="en"/>
              <a:t>Uses Destination IP Address</a:t>
            </a:r>
            <a:endParaRPr/>
          </a:p>
          <a:p>
            <a:pPr indent="-304800" lvl="1" marL="914400" rtl="0" algn="l">
              <a:spcBef>
                <a:spcPts val="0"/>
              </a:spcBef>
              <a:spcAft>
                <a:spcPts val="0"/>
              </a:spcAft>
              <a:buSzPts val="1200"/>
              <a:buAutoNum type="alphaLcPeriod"/>
            </a:pPr>
            <a:r>
              <a:rPr lang="en"/>
              <a:t>Uses Routing table to route the Packets to their needed destination</a:t>
            </a:r>
            <a:endParaRPr/>
          </a:p>
          <a:p>
            <a:pPr indent="-317500" lvl="0" marL="457200" rtl="0" algn="l">
              <a:spcBef>
                <a:spcPts val="0"/>
              </a:spcBef>
              <a:spcAft>
                <a:spcPts val="0"/>
              </a:spcAft>
              <a:buSzPts val="1400"/>
              <a:buAutoNum type="arabicPeriod" startAt="3"/>
            </a:pPr>
            <a:r>
              <a:rPr b="1" lang="en"/>
              <a:t>Endpoint devices</a:t>
            </a:r>
            <a:endParaRPr b="1"/>
          </a:p>
          <a:p>
            <a:pPr indent="-304800" lvl="1" marL="914400" rtl="0" algn="l">
              <a:spcBef>
                <a:spcPts val="0"/>
              </a:spcBef>
              <a:spcAft>
                <a:spcPts val="0"/>
              </a:spcAft>
              <a:buSzPts val="1200"/>
              <a:buAutoNum type="alphaLcPeriod"/>
            </a:pPr>
            <a:r>
              <a:rPr lang="en"/>
              <a:t>Servers</a:t>
            </a:r>
            <a:endParaRPr/>
          </a:p>
          <a:p>
            <a:pPr indent="-304800" lvl="2" marL="1371600" rtl="0" algn="l">
              <a:spcBef>
                <a:spcPts val="0"/>
              </a:spcBef>
              <a:spcAft>
                <a:spcPts val="0"/>
              </a:spcAft>
              <a:buSzPts val="1200"/>
              <a:buAutoNum type="romanLcPeriod"/>
            </a:pPr>
            <a:r>
              <a:rPr lang="en"/>
              <a:t>Tend to serve data for users</a:t>
            </a:r>
            <a:endParaRPr/>
          </a:p>
          <a:p>
            <a:pPr indent="-304800" lvl="2" marL="1371600" rtl="0" algn="l">
              <a:spcBef>
                <a:spcPts val="0"/>
              </a:spcBef>
              <a:spcAft>
                <a:spcPts val="0"/>
              </a:spcAft>
              <a:buSzPts val="1200"/>
              <a:buAutoNum type="romanLcPeriod"/>
            </a:pPr>
            <a:r>
              <a:rPr lang="en"/>
              <a:t>Examples</a:t>
            </a:r>
            <a:endParaRPr/>
          </a:p>
          <a:p>
            <a:pPr indent="-304800" lvl="1" marL="914400" rtl="0" algn="l">
              <a:spcBef>
                <a:spcPts val="0"/>
              </a:spcBef>
              <a:spcAft>
                <a:spcPts val="0"/>
              </a:spcAft>
              <a:buSzPts val="1200"/>
              <a:buAutoNum type="alphaLcPeriod"/>
            </a:pPr>
            <a:r>
              <a:rPr lang="en"/>
              <a:t>Computers</a:t>
            </a:r>
            <a:endParaRPr/>
          </a:p>
          <a:p>
            <a:pPr indent="-304800" lvl="2" marL="1371600" rtl="0" algn="l">
              <a:spcBef>
                <a:spcPts val="0"/>
              </a:spcBef>
              <a:spcAft>
                <a:spcPts val="0"/>
              </a:spcAft>
              <a:buSzPts val="1200"/>
              <a:buAutoNum type="romanLcPeriod"/>
            </a:pPr>
            <a:r>
              <a:rPr lang="en"/>
              <a:t>Device that you are using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Hub</a:t>
            </a:r>
            <a:endParaRPr/>
          </a:p>
        </p:txBody>
      </p:sp>
      <p:pic>
        <p:nvPicPr>
          <p:cNvPr id="230" name="Google Shape;230;p43"/>
          <p:cNvPicPr preferRelativeResize="0"/>
          <p:nvPr/>
        </p:nvPicPr>
        <p:blipFill>
          <a:blip r:embed="rId3">
            <a:alphaModFix/>
          </a:blip>
          <a:stretch>
            <a:fillRect/>
          </a:stretch>
        </p:blipFill>
        <p:spPr>
          <a:xfrm>
            <a:off x="0" y="1017725"/>
            <a:ext cx="5356549" cy="2901800"/>
          </a:xfrm>
          <a:prstGeom prst="rect">
            <a:avLst/>
          </a:prstGeom>
          <a:noFill/>
          <a:ln>
            <a:noFill/>
          </a:ln>
        </p:spPr>
      </p:pic>
      <p:sp>
        <p:nvSpPr>
          <p:cNvPr id="231" name="Google Shape;231;p43"/>
          <p:cNvSpPr txBox="1"/>
          <p:nvPr>
            <p:ph idx="1" type="body"/>
          </p:nvPr>
        </p:nvSpPr>
        <p:spPr>
          <a:xfrm>
            <a:off x="5313675" y="1477925"/>
            <a:ext cx="3518700" cy="23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Layer 1 Device</a:t>
            </a:r>
            <a:endParaRPr b="1"/>
          </a:p>
          <a:p>
            <a:pPr indent="0" lvl="0" marL="0" rtl="0" algn="l">
              <a:spcBef>
                <a:spcPts val="1600"/>
              </a:spcBef>
              <a:spcAft>
                <a:spcPts val="1600"/>
              </a:spcAft>
              <a:buNone/>
            </a:pPr>
            <a:r>
              <a:rPr b="1" lang="en"/>
              <a:t>Takes the packet sent, Shoves out all ports except the one sent on</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a:t>
            </a:r>
            <a:endParaRPr/>
          </a:p>
        </p:txBody>
      </p:sp>
      <p:pic>
        <p:nvPicPr>
          <p:cNvPr id="237" name="Google Shape;237;p44"/>
          <p:cNvPicPr preferRelativeResize="0"/>
          <p:nvPr/>
        </p:nvPicPr>
        <p:blipFill>
          <a:blip r:embed="rId3">
            <a:alphaModFix/>
          </a:blip>
          <a:stretch>
            <a:fillRect/>
          </a:stretch>
        </p:blipFill>
        <p:spPr>
          <a:xfrm>
            <a:off x="0" y="966275"/>
            <a:ext cx="5312899" cy="2914500"/>
          </a:xfrm>
          <a:prstGeom prst="rect">
            <a:avLst/>
          </a:prstGeom>
          <a:noFill/>
          <a:ln>
            <a:noFill/>
          </a:ln>
        </p:spPr>
      </p:pic>
      <p:sp>
        <p:nvSpPr>
          <p:cNvPr id="238" name="Google Shape;238;p44"/>
          <p:cNvSpPr txBox="1"/>
          <p:nvPr>
            <p:ph idx="1" type="body"/>
          </p:nvPr>
        </p:nvSpPr>
        <p:spPr>
          <a:xfrm>
            <a:off x="5229000" y="966275"/>
            <a:ext cx="39999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Layer 2 device</a:t>
            </a:r>
            <a:endParaRPr b="1"/>
          </a:p>
          <a:p>
            <a:pPr indent="-342900" lvl="0" marL="457200" rtl="0" algn="l">
              <a:spcBef>
                <a:spcPts val="1600"/>
              </a:spcBef>
              <a:spcAft>
                <a:spcPts val="0"/>
              </a:spcAft>
              <a:buSzPts val="1800"/>
              <a:buAutoNum type="arabicPeriod"/>
            </a:pPr>
            <a:r>
              <a:rPr b="1" lang="en"/>
              <a:t>Uses Destination MAC Address of the Packet Sent </a:t>
            </a:r>
            <a:endParaRPr b="1"/>
          </a:p>
          <a:p>
            <a:pPr indent="-342900" lvl="0" marL="457200" rtl="0" algn="l">
              <a:spcBef>
                <a:spcPts val="0"/>
              </a:spcBef>
              <a:spcAft>
                <a:spcPts val="0"/>
              </a:spcAft>
              <a:buSzPts val="1800"/>
              <a:buAutoNum type="arabicPeriod"/>
            </a:pPr>
            <a:r>
              <a:rPr b="1" lang="en"/>
              <a:t>Uses a MAC table</a:t>
            </a:r>
            <a:endParaRPr b="1"/>
          </a:p>
          <a:p>
            <a:pPr indent="-342900" lvl="1" marL="914400" rtl="0" algn="l">
              <a:spcBef>
                <a:spcPts val="0"/>
              </a:spcBef>
              <a:spcAft>
                <a:spcPts val="0"/>
              </a:spcAft>
              <a:buSzPts val="1800"/>
              <a:buAutoNum type="alphaLcPeriod"/>
            </a:pPr>
            <a:r>
              <a:rPr b="1" lang="en" sz="1800"/>
              <a:t>Maps the MAC Address of the computer to the port it is connected on</a:t>
            </a:r>
            <a:endParaRPr b="1" sz="1800"/>
          </a:p>
        </p:txBody>
      </p:sp>
      <p:pic>
        <p:nvPicPr>
          <p:cNvPr id="239" name="Google Shape;239;p44"/>
          <p:cNvPicPr preferRelativeResize="0"/>
          <p:nvPr/>
        </p:nvPicPr>
        <p:blipFill rotWithShape="1">
          <a:blip r:embed="rId4">
            <a:alphaModFix/>
          </a:blip>
          <a:srcRect b="34399" l="0" r="0" t="27000"/>
          <a:stretch/>
        </p:blipFill>
        <p:spPr>
          <a:xfrm>
            <a:off x="2318613" y="3880775"/>
            <a:ext cx="4506776" cy="119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a:t>
            </a:r>
            <a:endParaRPr/>
          </a:p>
        </p:txBody>
      </p:sp>
      <p:pic>
        <p:nvPicPr>
          <p:cNvPr id="245" name="Google Shape;245;p45"/>
          <p:cNvPicPr preferRelativeResize="0"/>
          <p:nvPr/>
        </p:nvPicPr>
        <p:blipFill>
          <a:blip r:embed="rId3">
            <a:alphaModFix/>
          </a:blip>
          <a:stretch>
            <a:fillRect/>
          </a:stretch>
        </p:blipFill>
        <p:spPr>
          <a:xfrm>
            <a:off x="28300" y="1180775"/>
            <a:ext cx="5454799" cy="2200275"/>
          </a:xfrm>
          <a:prstGeom prst="rect">
            <a:avLst/>
          </a:prstGeom>
          <a:noFill/>
          <a:ln>
            <a:noFill/>
          </a:ln>
        </p:spPr>
      </p:pic>
      <p:sp>
        <p:nvSpPr>
          <p:cNvPr id="246" name="Google Shape;246;p45"/>
          <p:cNvSpPr txBox="1"/>
          <p:nvPr>
            <p:ph idx="1" type="body"/>
          </p:nvPr>
        </p:nvSpPr>
        <p:spPr>
          <a:xfrm>
            <a:off x="5016750" y="706750"/>
            <a:ext cx="39999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Routers</a:t>
            </a:r>
            <a:endParaRPr b="1" sz="1800"/>
          </a:p>
          <a:p>
            <a:pPr indent="-342900" lvl="1" marL="914400" rtl="0" algn="l">
              <a:spcBef>
                <a:spcPts val="1600"/>
              </a:spcBef>
              <a:spcAft>
                <a:spcPts val="0"/>
              </a:spcAft>
              <a:buSzPts val="1800"/>
              <a:buAutoNum type="alphaLcPeriod"/>
            </a:pPr>
            <a:r>
              <a:rPr b="1" lang="en" sz="1800"/>
              <a:t>Layer 3 Device</a:t>
            </a:r>
            <a:endParaRPr b="1" sz="1800"/>
          </a:p>
          <a:p>
            <a:pPr indent="-342900" lvl="1" marL="914400" rtl="0" algn="l">
              <a:spcBef>
                <a:spcPts val="0"/>
              </a:spcBef>
              <a:spcAft>
                <a:spcPts val="0"/>
              </a:spcAft>
              <a:buSzPts val="1800"/>
              <a:buAutoNum type="alphaLcPeriod"/>
            </a:pPr>
            <a:r>
              <a:rPr b="1" lang="en" sz="1800"/>
              <a:t>Holds Default Gateway</a:t>
            </a:r>
            <a:endParaRPr b="1" sz="1800"/>
          </a:p>
          <a:p>
            <a:pPr indent="-342900" lvl="1" marL="914400" rtl="0" algn="l">
              <a:spcBef>
                <a:spcPts val="0"/>
              </a:spcBef>
              <a:spcAft>
                <a:spcPts val="0"/>
              </a:spcAft>
              <a:buSzPts val="1800"/>
              <a:buAutoNum type="alphaLcPeriod"/>
            </a:pPr>
            <a:r>
              <a:rPr b="1" lang="en" sz="1800"/>
              <a:t>Uses Destination IP Address</a:t>
            </a:r>
            <a:endParaRPr b="1" sz="1800"/>
          </a:p>
          <a:p>
            <a:pPr indent="-342900" lvl="1" marL="914400" rtl="0" algn="l">
              <a:spcBef>
                <a:spcPts val="0"/>
              </a:spcBef>
              <a:spcAft>
                <a:spcPts val="0"/>
              </a:spcAft>
              <a:buSzPts val="1800"/>
              <a:buAutoNum type="alphaLcPeriod"/>
            </a:pPr>
            <a:r>
              <a:rPr b="1" lang="en" sz="1800"/>
              <a:t>Uses Routing table to route the Packets to their needed destination</a:t>
            </a:r>
            <a:endParaRPr b="1" sz="1800"/>
          </a:p>
          <a:p>
            <a:pPr indent="0" lvl="0" marL="0" rtl="0" algn="l">
              <a:spcBef>
                <a:spcPts val="1600"/>
              </a:spcBef>
              <a:spcAft>
                <a:spcPts val="1600"/>
              </a:spcAft>
              <a:buNone/>
            </a:pPr>
            <a:r>
              <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Network Protocols</a:t>
            </a:r>
            <a:endParaRPr/>
          </a:p>
        </p:txBody>
      </p:sp>
      <p:sp>
        <p:nvSpPr>
          <p:cNvPr id="252" name="Google Shape;252;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User Datagram Protocol (UDP)</a:t>
            </a:r>
            <a:endParaRPr b="1" sz="1600"/>
          </a:p>
          <a:p>
            <a:pPr indent="-330200" lvl="0" marL="457200" rtl="0" algn="l">
              <a:spcBef>
                <a:spcPts val="1600"/>
              </a:spcBef>
              <a:spcAft>
                <a:spcPts val="0"/>
              </a:spcAft>
              <a:buSzPts val="1600"/>
              <a:buChar char="●"/>
            </a:pPr>
            <a:r>
              <a:rPr lang="en" sz="1600"/>
              <a:t>Sends the data and forgets it </a:t>
            </a:r>
            <a:endParaRPr sz="1600"/>
          </a:p>
          <a:p>
            <a:pPr indent="-330200" lvl="0" marL="457200" rtl="0" algn="l">
              <a:spcBef>
                <a:spcPts val="0"/>
              </a:spcBef>
              <a:spcAft>
                <a:spcPts val="0"/>
              </a:spcAft>
              <a:buSzPts val="1600"/>
              <a:buChar char="●"/>
            </a:pPr>
            <a:r>
              <a:rPr lang="en" sz="1600"/>
              <a:t>Relies on other sources to fix data loss</a:t>
            </a:r>
            <a:endParaRPr sz="1600"/>
          </a:p>
          <a:p>
            <a:pPr indent="0" lvl="0" marL="0" rtl="0" algn="l">
              <a:spcBef>
                <a:spcPts val="1600"/>
              </a:spcBef>
              <a:spcAft>
                <a:spcPts val="0"/>
              </a:spcAft>
              <a:buNone/>
            </a:pPr>
            <a:r>
              <a:rPr b="1" lang="en" sz="1600"/>
              <a:t>Transport Control </a:t>
            </a:r>
            <a:r>
              <a:rPr b="1" lang="en" sz="1600"/>
              <a:t>Protocol</a:t>
            </a:r>
            <a:r>
              <a:rPr b="1" lang="en" sz="1600"/>
              <a:t> (TCP)</a:t>
            </a:r>
            <a:endParaRPr b="1" sz="1600"/>
          </a:p>
          <a:p>
            <a:pPr indent="-330200" lvl="0" marL="457200" rtl="0" algn="l">
              <a:spcBef>
                <a:spcPts val="1600"/>
              </a:spcBef>
              <a:spcAft>
                <a:spcPts val="0"/>
              </a:spcAft>
              <a:buSzPts val="1600"/>
              <a:buChar char="●"/>
            </a:pPr>
            <a:r>
              <a:rPr lang="en" sz="1600"/>
              <a:t>Establishes a channel for communication</a:t>
            </a:r>
            <a:endParaRPr sz="1600"/>
          </a:p>
          <a:p>
            <a:pPr indent="-330200" lvl="0" marL="457200" rtl="0" algn="l">
              <a:spcBef>
                <a:spcPts val="0"/>
              </a:spcBef>
              <a:spcAft>
                <a:spcPts val="0"/>
              </a:spcAft>
              <a:buSzPts val="1600"/>
              <a:buChar char="●"/>
            </a:pPr>
            <a:r>
              <a:rPr lang="en" sz="1600"/>
              <a:t>Has established rules</a:t>
            </a:r>
            <a:endParaRPr sz="1600"/>
          </a:p>
          <a:p>
            <a:pPr indent="-330200" lvl="0" marL="457200" rtl="0" algn="l">
              <a:spcBef>
                <a:spcPts val="0"/>
              </a:spcBef>
              <a:spcAft>
                <a:spcPts val="0"/>
              </a:spcAft>
              <a:buSzPts val="1600"/>
              <a:buChar char="●"/>
            </a:pPr>
            <a:r>
              <a:rPr lang="en" sz="1600"/>
              <a:t>Three way Handshake</a:t>
            </a:r>
            <a:endParaRPr sz="1600"/>
          </a:p>
          <a:p>
            <a:pPr indent="0" lvl="0" marL="0" rtl="0" algn="l">
              <a:spcBef>
                <a:spcPts val="1600"/>
              </a:spcBef>
              <a:spcAft>
                <a:spcPts val="1600"/>
              </a:spcAft>
              <a:buNone/>
            </a:pPr>
            <a:r>
              <a:t/>
            </a:r>
            <a:endParaRPr sz="1600"/>
          </a:p>
        </p:txBody>
      </p:sp>
      <p:sp>
        <p:nvSpPr>
          <p:cNvPr id="253" name="Google Shape;253;p4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Address Resolution Protocol (ARP)</a:t>
            </a:r>
            <a:endParaRPr b="1" sz="1600"/>
          </a:p>
          <a:p>
            <a:pPr indent="-330200" lvl="0" marL="457200" rtl="0" algn="l">
              <a:spcBef>
                <a:spcPts val="1600"/>
              </a:spcBef>
              <a:spcAft>
                <a:spcPts val="0"/>
              </a:spcAft>
              <a:buSzPts val="1600"/>
              <a:buChar char="●"/>
            </a:pPr>
            <a:r>
              <a:rPr lang="en" sz="1600"/>
              <a:t>Resolves IP Address to MAC Address</a:t>
            </a:r>
            <a:endParaRPr sz="1600"/>
          </a:p>
          <a:p>
            <a:pPr indent="-330200" lvl="0" marL="457200" rtl="0" algn="l">
              <a:spcBef>
                <a:spcPts val="0"/>
              </a:spcBef>
              <a:spcAft>
                <a:spcPts val="0"/>
              </a:spcAft>
              <a:buSzPts val="1600"/>
              <a:buChar char="●"/>
            </a:pPr>
            <a:r>
              <a:rPr lang="en" sz="1600"/>
              <a:t>Allows Communication to other Devices </a:t>
            </a:r>
            <a:endParaRPr sz="1600"/>
          </a:p>
          <a:p>
            <a:pPr indent="0" lvl="0" marL="0" rtl="0" algn="l">
              <a:spcBef>
                <a:spcPts val="1600"/>
              </a:spcBef>
              <a:spcAft>
                <a:spcPts val="0"/>
              </a:spcAft>
              <a:buNone/>
            </a:pPr>
            <a:r>
              <a:rPr b="1" lang="en" sz="1600"/>
              <a:t>Domain Name Service (DNS)</a:t>
            </a:r>
            <a:endParaRPr b="1" sz="1600"/>
          </a:p>
          <a:p>
            <a:pPr indent="-330200" lvl="0" marL="457200" rtl="0" algn="l">
              <a:spcBef>
                <a:spcPts val="1600"/>
              </a:spcBef>
              <a:spcAft>
                <a:spcPts val="0"/>
              </a:spcAft>
              <a:buSzPts val="1600"/>
              <a:buChar char="●"/>
            </a:pPr>
            <a:r>
              <a:rPr lang="en" sz="1600"/>
              <a:t>Resolves URLs to IP Address</a:t>
            </a:r>
            <a:endParaRPr sz="1600"/>
          </a:p>
          <a:p>
            <a:pPr indent="-330200" lvl="0" marL="457200" rtl="0" algn="l">
              <a:spcBef>
                <a:spcPts val="0"/>
              </a:spcBef>
              <a:spcAft>
                <a:spcPts val="0"/>
              </a:spcAft>
              <a:buSzPts val="1600"/>
              <a:buChar char="●"/>
            </a:pPr>
            <a:r>
              <a:rPr lang="en" sz="1600"/>
              <a:t>Allows for using “www.google.com“</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 to Packet Tracer!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Dealing with Network Errors</a:t>
            </a:r>
            <a:endParaRPr/>
          </a:p>
        </p:txBody>
      </p:sp>
      <p:sp>
        <p:nvSpPr>
          <p:cNvPr id="264" name="Google Shape;26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usually find them?</a:t>
            </a:r>
            <a:endParaRPr/>
          </a:p>
          <a:p>
            <a:pPr indent="-342900" lvl="0" marL="457200" rtl="0" algn="l">
              <a:spcBef>
                <a:spcPts val="1600"/>
              </a:spcBef>
              <a:spcAft>
                <a:spcPts val="0"/>
              </a:spcAft>
              <a:buSzPts val="1800"/>
              <a:buChar char="●"/>
            </a:pPr>
            <a:r>
              <a:rPr lang="en"/>
              <a:t>They are reported by co-workers/teammates</a:t>
            </a:r>
            <a:endParaRPr/>
          </a:p>
          <a:p>
            <a:pPr indent="0" lvl="0" marL="0" rtl="0" algn="l">
              <a:spcBef>
                <a:spcPts val="1600"/>
              </a:spcBef>
              <a:spcAft>
                <a:spcPts val="0"/>
              </a:spcAft>
              <a:buNone/>
            </a:pPr>
            <a:r>
              <a:rPr lang="en"/>
              <a:t>Troubleshooting Process</a:t>
            </a:r>
            <a:endParaRPr/>
          </a:p>
          <a:p>
            <a:pPr indent="-342900" lvl="0" marL="457200" rtl="0" algn="l">
              <a:spcBef>
                <a:spcPts val="1600"/>
              </a:spcBef>
              <a:spcAft>
                <a:spcPts val="0"/>
              </a:spcAft>
              <a:buSzPts val="1800"/>
              <a:buChar char="●"/>
            </a:pPr>
            <a:r>
              <a:rPr lang="en"/>
              <a:t>Ping, Traceroute gather info</a:t>
            </a:r>
            <a:endParaRPr/>
          </a:p>
          <a:p>
            <a:pPr indent="-342900" lvl="0" marL="457200" rtl="0" algn="l">
              <a:spcBef>
                <a:spcPts val="0"/>
              </a:spcBef>
              <a:spcAft>
                <a:spcPts val="0"/>
              </a:spcAft>
              <a:buSzPts val="1800"/>
              <a:buChar char="●"/>
            </a:pPr>
            <a:r>
              <a:rPr lang="en"/>
              <a:t>Go Back to the basics</a:t>
            </a:r>
            <a:endParaRPr/>
          </a:p>
          <a:p>
            <a:pPr indent="-342900" lvl="0" marL="457200" rtl="0" algn="l">
              <a:spcBef>
                <a:spcPts val="0"/>
              </a:spcBef>
              <a:spcAft>
                <a:spcPts val="0"/>
              </a:spcAft>
              <a:buSzPts val="1800"/>
              <a:buChar char="●"/>
            </a:pPr>
            <a:r>
              <a:rPr lang="en"/>
              <a:t>Move slowly up to more complex Issues</a:t>
            </a:r>
            <a:endParaRPr/>
          </a:p>
        </p:txBody>
      </p:sp>
      <p:pic>
        <p:nvPicPr>
          <p:cNvPr id="265" name="Google Shape;265;p48"/>
          <p:cNvPicPr preferRelativeResize="0"/>
          <p:nvPr/>
        </p:nvPicPr>
        <p:blipFill>
          <a:blip r:embed="rId3">
            <a:alphaModFix/>
          </a:blip>
          <a:stretch>
            <a:fillRect/>
          </a:stretch>
        </p:blipFill>
        <p:spPr>
          <a:xfrm>
            <a:off x="5577100" y="1393650"/>
            <a:ext cx="3351625" cy="222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CDO Update! (Teaser =) </a:t>
            </a:r>
            <a:endParaRPr/>
          </a:p>
        </p:txBody>
      </p:sp>
      <p:pic>
        <p:nvPicPr>
          <p:cNvPr id="271" name="Google Shape;271;p49"/>
          <p:cNvPicPr preferRelativeResize="0"/>
          <p:nvPr/>
        </p:nvPicPr>
        <p:blipFill>
          <a:blip r:embed="rId3">
            <a:alphaModFix/>
          </a:blip>
          <a:stretch>
            <a:fillRect/>
          </a:stretch>
        </p:blipFill>
        <p:spPr>
          <a:xfrm>
            <a:off x="1965128" y="1152506"/>
            <a:ext cx="5213745" cy="3416375"/>
          </a:xfrm>
          <a:prstGeom prst="rect">
            <a:avLst/>
          </a:prstGeom>
          <a:noFill/>
          <a:ln>
            <a:noFill/>
          </a:ln>
        </p:spPr>
      </p:pic>
      <p:pic>
        <p:nvPicPr>
          <p:cNvPr id="272" name="Google Shape;272;p49"/>
          <p:cNvPicPr preferRelativeResize="0"/>
          <p:nvPr/>
        </p:nvPicPr>
        <p:blipFill>
          <a:blip r:embed="rId4">
            <a:alphaModFix/>
          </a:blip>
          <a:stretch>
            <a:fillRect/>
          </a:stretch>
        </p:blipFill>
        <p:spPr>
          <a:xfrm>
            <a:off x="1965124" y="1152500"/>
            <a:ext cx="4924745" cy="3693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Cya Next week!</a:t>
            </a:r>
            <a:endParaRPr>
              <a:solidFill>
                <a:srgbClr val="000000"/>
              </a:solidFill>
              <a:highlight>
                <a:srgbClr val="000000"/>
              </a:highlight>
            </a:endParaRPr>
          </a:p>
        </p:txBody>
      </p:sp>
      <p:sp>
        <p:nvSpPr>
          <p:cNvPr id="278" name="Google Shape;278;p50"/>
          <p:cNvSpPr txBox="1"/>
          <p:nvPr>
            <p:ph idx="1" type="body"/>
          </p:nvPr>
        </p:nvSpPr>
        <p:spPr>
          <a:xfrm>
            <a:off x="369000" y="1159625"/>
            <a:ext cx="281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any good memes send them to the email below.</a:t>
            </a:r>
            <a:endParaRPr/>
          </a:p>
          <a:p>
            <a:pPr indent="0" lvl="0" marL="0" rtl="0" algn="l">
              <a:spcBef>
                <a:spcPts val="1600"/>
              </a:spcBef>
              <a:spcAft>
                <a:spcPts val="0"/>
              </a:spcAft>
              <a:buNone/>
            </a:pPr>
            <a:r>
              <a:rPr lang="en"/>
              <a:t>wcsmith@albany.edu</a:t>
            </a:r>
            <a:endParaRPr/>
          </a:p>
          <a:p>
            <a:pPr indent="0" lvl="0" marL="0" rtl="0" algn="l">
              <a:spcBef>
                <a:spcPts val="1600"/>
              </a:spcBef>
              <a:spcAft>
                <a:spcPts val="1600"/>
              </a:spcAft>
              <a:buClr>
                <a:schemeClr val="dk1"/>
              </a:buClr>
              <a:buSzPts val="1100"/>
              <a:buFont typeface="Arial"/>
              <a:buNone/>
            </a:pPr>
            <a:r>
              <a:rPr lang="en" sz="1400"/>
              <a:t>Follow us on Twitter? Add on myInvolvement?</a:t>
            </a:r>
            <a:endParaRPr sz="1400"/>
          </a:p>
        </p:txBody>
      </p:sp>
      <p:pic>
        <p:nvPicPr>
          <p:cNvPr id="279" name="Google Shape;279;p50"/>
          <p:cNvPicPr preferRelativeResize="0"/>
          <p:nvPr/>
        </p:nvPicPr>
        <p:blipFill>
          <a:blip r:embed="rId3">
            <a:alphaModFix/>
          </a:blip>
          <a:stretch>
            <a:fillRect/>
          </a:stretch>
        </p:blipFill>
        <p:spPr>
          <a:xfrm>
            <a:off x="3270725" y="549582"/>
            <a:ext cx="1149701" cy="1333680"/>
          </a:xfrm>
          <a:prstGeom prst="rect">
            <a:avLst/>
          </a:prstGeom>
          <a:noFill/>
          <a:ln>
            <a:noFill/>
          </a:ln>
        </p:spPr>
      </p:pic>
      <p:sp>
        <p:nvSpPr>
          <p:cNvPr id="280" name="Google Shape;280;p50"/>
          <p:cNvSpPr txBox="1"/>
          <p:nvPr/>
        </p:nvSpPr>
        <p:spPr>
          <a:xfrm>
            <a:off x="4510550" y="2087700"/>
            <a:ext cx="31293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600">
                <a:solidFill>
                  <a:schemeClr val="dk2"/>
                </a:solidFill>
              </a:rPr>
              <a:t>Talk to Liam or Eric to Pay for the TShirt!</a:t>
            </a:r>
            <a:endParaRPr sz="1600">
              <a:solidFill>
                <a:schemeClr val="dk2"/>
              </a:solidFill>
            </a:endParaRPr>
          </a:p>
        </p:txBody>
      </p:sp>
      <p:sp>
        <p:nvSpPr>
          <p:cNvPr id="281" name="Google Shape;281;p50"/>
          <p:cNvSpPr txBox="1"/>
          <p:nvPr/>
        </p:nvSpPr>
        <p:spPr>
          <a:xfrm>
            <a:off x="4510550" y="732363"/>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sz="1600"/>
          </a:p>
        </p:txBody>
      </p:sp>
      <p:sp>
        <p:nvSpPr>
          <p:cNvPr id="282" name="Google Shape;282;p50"/>
          <p:cNvSpPr txBox="1"/>
          <p:nvPr/>
        </p:nvSpPr>
        <p:spPr>
          <a:xfrm>
            <a:off x="4346450" y="4186650"/>
            <a:ext cx="45693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https://discord.gg/9Dh6R5R</a:t>
            </a:r>
            <a:endParaRPr sz="2400"/>
          </a:p>
        </p:txBody>
      </p:sp>
      <p:pic>
        <p:nvPicPr>
          <p:cNvPr id="283" name="Google Shape;283;p50"/>
          <p:cNvPicPr preferRelativeResize="0"/>
          <p:nvPr/>
        </p:nvPicPr>
        <p:blipFill>
          <a:blip r:embed="rId4">
            <a:alphaModFix/>
          </a:blip>
          <a:stretch>
            <a:fillRect/>
          </a:stretch>
        </p:blipFill>
        <p:spPr>
          <a:xfrm>
            <a:off x="3126775" y="3743769"/>
            <a:ext cx="1001722" cy="1399730"/>
          </a:xfrm>
          <a:prstGeom prst="rect">
            <a:avLst/>
          </a:prstGeom>
          <a:noFill/>
          <a:ln>
            <a:noFill/>
          </a:ln>
        </p:spPr>
      </p:pic>
      <p:pic>
        <p:nvPicPr>
          <p:cNvPr id="284" name="Google Shape;284;p50"/>
          <p:cNvPicPr preferRelativeResize="0"/>
          <p:nvPr/>
        </p:nvPicPr>
        <p:blipFill>
          <a:blip r:embed="rId5">
            <a:alphaModFix/>
          </a:blip>
          <a:stretch>
            <a:fillRect/>
          </a:stretch>
        </p:blipFill>
        <p:spPr>
          <a:xfrm>
            <a:off x="564725" y="3743768"/>
            <a:ext cx="1001722" cy="1399730"/>
          </a:xfrm>
          <a:prstGeom prst="rect">
            <a:avLst/>
          </a:prstGeom>
          <a:noFill/>
          <a:ln>
            <a:noFill/>
          </a:ln>
        </p:spPr>
      </p:pic>
      <p:pic>
        <p:nvPicPr>
          <p:cNvPr id="285" name="Google Shape;285;p50"/>
          <p:cNvPicPr preferRelativeResize="0"/>
          <p:nvPr/>
        </p:nvPicPr>
        <p:blipFill>
          <a:blip r:embed="rId6">
            <a:alphaModFix/>
          </a:blip>
          <a:stretch>
            <a:fillRect/>
          </a:stretch>
        </p:blipFill>
        <p:spPr>
          <a:xfrm>
            <a:off x="1845750" y="3743768"/>
            <a:ext cx="1001722" cy="1399730"/>
          </a:xfrm>
          <a:prstGeom prst="rect">
            <a:avLst/>
          </a:prstGeom>
          <a:noFill/>
          <a:ln>
            <a:noFill/>
          </a:ln>
        </p:spPr>
      </p:pic>
      <p:pic>
        <p:nvPicPr>
          <p:cNvPr id="286" name="Google Shape;286;p50"/>
          <p:cNvPicPr preferRelativeResize="0"/>
          <p:nvPr/>
        </p:nvPicPr>
        <p:blipFill>
          <a:blip r:embed="rId7">
            <a:alphaModFix/>
          </a:blip>
          <a:stretch>
            <a:fillRect/>
          </a:stretch>
        </p:blipFill>
        <p:spPr>
          <a:xfrm>
            <a:off x="3344713" y="1937099"/>
            <a:ext cx="1001726" cy="1269296"/>
          </a:xfrm>
          <a:prstGeom prst="rect">
            <a:avLst/>
          </a:prstGeom>
          <a:noFill/>
          <a:ln>
            <a:noFill/>
          </a:ln>
        </p:spPr>
      </p:pic>
      <p:sp>
        <p:nvSpPr>
          <p:cNvPr id="287" name="Google Shape;287;p50"/>
          <p:cNvSpPr txBox="1"/>
          <p:nvPr/>
        </p:nvSpPr>
        <p:spPr>
          <a:xfrm>
            <a:off x="4510550" y="829025"/>
            <a:ext cx="31293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600">
                <a:solidFill>
                  <a:schemeClr val="dk2"/>
                </a:solidFill>
              </a:rPr>
              <a:t>Log Analysis - April 2nd.</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NECCDC Updates!</a:t>
            </a:r>
            <a:endParaRPr/>
          </a:p>
        </p:txBody>
      </p:sp>
      <p:pic>
        <p:nvPicPr>
          <p:cNvPr id="116" name="Google Shape;116;p27"/>
          <p:cNvPicPr preferRelativeResize="0"/>
          <p:nvPr/>
        </p:nvPicPr>
        <p:blipFill>
          <a:blip r:embed="rId3">
            <a:alphaModFix/>
          </a:blip>
          <a:stretch>
            <a:fillRect/>
          </a:stretch>
        </p:blipFill>
        <p:spPr>
          <a:xfrm>
            <a:off x="5507526" y="2499176"/>
            <a:ext cx="3454299" cy="2590725"/>
          </a:xfrm>
          <a:prstGeom prst="rect">
            <a:avLst/>
          </a:prstGeom>
          <a:noFill/>
          <a:ln>
            <a:noFill/>
          </a:ln>
        </p:spPr>
      </p:pic>
      <p:pic>
        <p:nvPicPr>
          <p:cNvPr id="117" name="Google Shape;117;p27"/>
          <p:cNvPicPr preferRelativeResize="0"/>
          <p:nvPr/>
        </p:nvPicPr>
        <p:blipFill>
          <a:blip r:embed="rId4">
            <a:alphaModFix/>
          </a:blip>
          <a:stretch>
            <a:fillRect/>
          </a:stretch>
        </p:blipFill>
        <p:spPr>
          <a:xfrm>
            <a:off x="6117425" y="150025"/>
            <a:ext cx="2080025" cy="2080025"/>
          </a:xfrm>
          <a:prstGeom prst="rect">
            <a:avLst/>
          </a:prstGeom>
          <a:noFill/>
          <a:ln>
            <a:noFill/>
          </a:ln>
        </p:spPr>
      </p:pic>
      <p:pic>
        <p:nvPicPr>
          <p:cNvPr id="118" name="Google Shape;118;p27"/>
          <p:cNvPicPr preferRelativeResize="0"/>
          <p:nvPr/>
        </p:nvPicPr>
        <p:blipFill>
          <a:blip r:embed="rId5">
            <a:alphaModFix/>
          </a:blip>
          <a:stretch>
            <a:fillRect/>
          </a:stretch>
        </p:blipFill>
        <p:spPr>
          <a:xfrm>
            <a:off x="108275" y="1958925"/>
            <a:ext cx="5495726" cy="2672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Events!</a:t>
            </a:r>
            <a:endParaRPr/>
          </a:p>
        </p:txBody>
      </p:sp>
      <p:sp>
        <p:nvSpPr>
          <p:cNvPr id="124" name="Google Shape;124;p28"/>
          <p:cNvSpPr txBox="1"/>
          <p:nvPr/>
        </p:nvSpPr>
        <p:spPr>
          <a:xfrm>
            <a:off x="311700" y="1280575"/>
            <a:ext cx="5200200" cy="3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April 11th General Keith Alexander</a:t>
            </a:r>
            <a:endParaRPr b="1"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April 12-13th NYC Women In Computing</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April 12th Pentesting workshop - Training hours</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April 17th Makerspace Open House</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pic>
        <p:nvPicPr>
          <p:cNvPr id="125" name="Google Shape;125;p28"/>
          <p:cNvPicPr preferRelativeResize="0"/>
          <p:nvPr/>
        </p:nvPicPr>
        <p:blipFill>
          <a:blip r:embed="rId3">
            <a:alphaModFix/>
          </a:blip>
          <a:stretch>
            <a:fillRect/>
          </a:stretch>
        </p:blipFill>
        <p:spPr>
          <a:xfrm>
            <a:off x="5979475" y="1092450"/>
            <a:ext cx="2792490" cy="361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445025"/>
            <a:ext cx="85206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Events!</a:t>
            </a:r>
            <a:endParaRPr/>
          </a:p>
        </p:txBody>
      </p:sp>
      <p:pic>
        <p:nvPicPr>
          <p:cNvPr id="131" name="Google Shape;131;p29"/>
          <p:cNvPicPr preferRelativeResize="0"/>
          <p:nvPr/>
        </p:nvPicPr>
        <p:blipFill>
          <a:blip r:embed="rId3">
            <a:alphaModFix/>
          </a:blip>
          <a:stretch>
            <a:fillRect/>
          </a:stretch>
        </p:blipFill>
        <p:spPr>
          <a:xfrm>
            <a:off x="5979475" y="1092450"/>
            <a:ext cx="2792490" cy="3614876"/>
          </a:xfrm>
          <a:prstGeom prst="rect">
            <a:avLst/>
          </a:prstGeom>
          <a:noFill/>
          <a:ln>
            <a:noFill/>
          </a:ln>
        </p:spPr>
      </p:pic>
      <p:pic>
        <p:nvPicPr>
          <p:cNvPr id="132" name="Google Shape;132;p29"/>
          <p:cNvPicPr preferRelativeResize="0"/>
          <p:nvPr/>
        </p:nvPicPr>
        <p:blipFill>
          <a:blip r:embed="rId4">
            <a:alphaModFix/>
          </a:blip>
          <a:stretch>
            <a:fillRect/>
          </a:stretch>
        </p:blipFill>
        <p:spPr>
          <a:xfrm>
            <a:off x="544425" y="1025451"/>
            <a:ext cx="4018125" cy="401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274700" y="363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Discord Shenanigans  </a:t>
            </a:r>
            <a:endParaRPr/>
          </a:p>
        </p:txBody>
      </p:sp>
      <p:pic>
        <p:nvPicPr>
          <p:cNvPr id="138" name="Google Shape;138;p30"/>
          <p:cNvPicPr preferRelativeResize="0"/>
          <p:nvPr/>
        </p:nvPicPr>
        <p:blipFill>
          <a:blip r:embed="rId3">
            <a:alphaModFix/>
          </a:blip>
          <a:stretch>
            <a:fillRect/>
          </a:stretch>
        </p:blipFill>
        <p:spPr>
          <a:xfrm>
            <a:off x="1466938" y="936300"/>
            <a:ext cx="6136113" cy="420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ctrTitle"/>
          </p:nvPr>
        </p:nvSpPr>
        <p:spPr>
          <a:xfrm>
            <a:off x="355975" y="846900"/>
            <a:ext cx="8520600" cy="9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Upcoming Competitions</a:t>
            </a:r>
            <a:endParaRPr/>
          </a:p>
        </p:txBody>
      </p:sp>
      <p:sp>
        <p:nvSpPr>
          <p:cNvPr id="144" name="Google Shape;144;p31"/>
          <p:cNvSpPr txBox="1"/>
          <p:nvPr>
            <p:ph idx="1" type="subTitle"/>
          </p:nvPr>
        </p:nvSpPr>
        <p:spPr>
          <a:xfrm>
            <a:off x="355975" y="2066250"/>
            <a:ext cx="7960800" cy="17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New York Hackathon </a:t>
            </a:r>
            <a:endParaRPr/>
          </a:p>
          <a:p>
            <a:pPr indent="-381000" lvl="0" marL="457200" rtl="0" algn="l">
              <a:spcBef>
                <a:spcPts val="0"/>
              </a:spcBef>
              <a:spcAft>
                <a:spcPts val="0"/>
              </a:spcAft>
              <a:buSzPts val="2400"/>
              <a:buChar char="-"/>
            </a:pPr>
            <a:r>
              <a:rPr lang="en"/>
              <a:t>Beginner</a:t>
            </a:r>
            <a:endParaRPr/>
          </a:p>
          <a:p>
            <a:pPr indent="-381000" lvl="0" marL="457200" rtl="0" algn="l">
              <a:spcBef>
                <a:spcPts val="0"/>
              </a:spcBef>
              <a:spcAft>
                <a:spcPts val="0"/>
              </a:spcAft>
              <a:buSzPts val="2400"/>
              <a:buChar char="-"/>
            </a:pPr>
            <a:r>
              <a:rPr lang="en"/>
              <a:t>25 People Registered! … out of 100 total</a:t>
            </a:r>
            <a:endParaRPr/>
          </a:p>
          <a:p>
            <a:pPr indent="-381000" lvl="0" marL="457200" rtl="0" algn="l">
              <a:spcBef>
                <a:spcPts val="0"/>
              </a:spcBef>
              <a:spcAft>
                <a:spcPts val="0"/>
              </a:spcAft>
              <a:buSzPts val="2400"/>
              <a:buChar char="-"/>
            </a:pPr>
            <a:r>
              <a:rPr lang="en" sz="1150">
                <a:solidFill>
                  <a:srgbClr val="000000"/>
                </a:solidFill>
                <a:highlight>
                  <a:srgbClr val="FFFFFF"/>
                </a:highlight>
                <a:latin typeface="Arial"/>
                <a:ea typeface="Arial"/>
                <a:cs typeface="Arial"/>
                <a:sym typeface="Arial"/>
              </a:rPr>
              <a:t>DATES: Friday, April 5th, 4p to 9p</a:t>
            </a:r>
            <a:endParaRPr sz="115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rPr lang="en" sz="1150">
                <a:solidFill>
                  <a:srgbClr val="000000"/>
                </a:solidFill>
                <a:highlight>
                  <a:srgbClr val="FFFFFF"/>
                </a:highlight>
                <a:latin typeface="Arial"/>
                <a:ea typeface="Arial"/>
                <a:cs typeface="Arial"/>
                <a:sym typeface="Arial"/>
              </a:rPr>
              <a:t>  Saturday, April 6th, 9a to 5p</a:t>
            </a:r>
            <a:endParaRPr sz="1150">
              <a:solidFill>
                <a:srgbClr val="000000"/>
              </a:solidFill>
              <a:highlight>
                <a:srgbClr val="FFFFFF"/>
              </a:highlight>
              <a:latin typeface="Arial"/>
              <a:ea typeface="Arial"/>
              <a:cs typeface="Arial"/>
              <a:sym typeface="Arial"/>
            </a:endParaRPr>
          </a:p>
        </p:txBody>
      </p:sp>
      <p:pic>
        <p:nvPicPr>
          <p:cNvPr id="145" name="Google Shape;145;p31"/>
          <p:cNvPicPr preferRelativeResize="0"/>
          <p:nvPr/>
        </p:nvPicPr>
        <p:blipFill>
          <a:blip r:embed="rId3">
            <a:alphaModFix/>
          </a:blip>
          <a:stretch>
            <a:fillRect/>
          </a:stretch>
        </p:blipFill>
        <p:spPr>
          <a:xfrm>
            <a:off x="6277400" y="3080100"/>
            <a:ext cx="1905000" cy="1647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2"/>
          <p:cNvSpPr txBox="1"/>
          <p:nvPr>
            <p:ph type="ctrTitle"/>
          </p:nvPr>
        </p:nvSpPr>
        <p:spPr>
          <a:xfrm>
            <a:off x="355975" y="97325"/>
            <a:ext cx="8520600" cy="16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Upcoming Competitions</a:t>
            </a:r>
            <a:endParaRPr/>
          </a:p>
        </p:txBody>
      </p:sp>
      <p:sp>
        <p:nvSpPr>
          <p:cNvPr id="151" name="Google Shape;151;p32"/>
          <p:cNvSpPr txBox="1"/>
          <p:nvPr>
            <p:ph idx="1" type="subTitle"/>
          </p:nvPr>
        </p:nvSpPr>
        <p:spPr>
          <a:xfrm>
            <a:off x="75775" y="2066250"/>
            <a:ext cx="7960800" cy="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University at Buffalo Lockdown v7</a:t>
            </a:r>
            <a:endParaRPr/>
          </a:p>
          <a:p>
            <a:pPr indent="0" lvl="0" marL="457200" rtl="0" algn="l">
              <a:spcBef>
                <a:spcPts val="0"/>
              </a:spcBef>
              <a:spcAft>
                <a:spcPts val="0"/>
              </a:spcAft>
              <a:buNone/>
            </a:pPr>
            <a:r>
              <a:t/>
            </a:r>
            <a:endParaRPr/>
          </a:p>
        </p:txBody>
      </p:sp>
      <p:sp>
        <p:nvSpPr>
          <p:cNvPr id="152" name="Google Shape;152;p32"/>
          <p:cNvSpPr txBox="1"/>
          <p:nvPr/>
        </p:nvSpPr>
        <p:spPr>
          <a:xfrm>
            <a:off x="5713700" y="2016000"/>
            <a:ext cx="25827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Two teams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12 people total</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53" name="Google Shape;153;p32"/>
          <p:cNvPicPr preferRelativeResize="0"/>
          <p:nvPr/>
        </p:nvPicPr>
        <p:blipFill>
          <a:blip r:embed="rId3">
            <a:alphaModFix/>
          </a:blip>
          <a:stretch>
            <a:fillRect/>
          </a:stretch>
        </p:blipFill>
        <p:spPr>
          <a:xfrm>
            <a:off x="5713695" y="2850000"/>
            <a:ext cx="1988700" cy="1988700"/>
          </a:xfrm>
          <a:prstGeom prst="rect">
            <a:avLst/>
          </a:prstGeom>
          <a:noFill/>
          <a:ln>
            <a:noFill/>
          </a:ln>
        </p:spPr>
      </p:pic>
      <p:sp>
        <p:nvSpPr>
          <p:cNvPr id="154" name="Google Shape;154;p32"/>
          <p:cNvSpPr txBox="1"/>
          <p:nvPr/>
        </p:nvSpPr>
        <p:spPr>
          <a:xfrm>
            <a:off x="213725" y="2762575"/>
            <a:ext cx="5072100" cy="203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Defensive cyber security competition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Red vs Blue format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Beginner to intermediate skill level</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April 27, 2019</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Workshop!</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